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6" r:id="rId10"/>
    <p:sldId id="267" r:id="rId11"/>
    <p:sldId id="268" r:id="rId12"/>
    <p:sldId id="270" r:id="rId13"/>
    <p:sldId id="271" r:id="rId14"/>
    <p:sldId id="272" r:id="rId15"/>
    <p:sldId id="303" r:id="rId16"/>
    <p:sldId id="273" r:id="rId17"/>
    <p:sldId id="274" r:id="rId18"/>
    <p:sldId id="304" r:id="rId19"/>
    <p:sldId id="279" r:id="rId20"/>
    <p:sldId id="280" r:id="rId21"/>
    <p:sldId id="283" r:id="rId22"/>
    <p:sldId id="284" r:id="rId23"/>
    <p:sldId id="285" r:id="rId24"/>
    <p:sldId id="286" r:id="rId25"/>
    <p:sldId id="307" r:id="rId26"/>
    <p:sldId id="287" r:id="rId27"/>
    <p:sldId id="281" r:id="rId28"/>
    <p:sldId id="288" r:id="rId29"/>
    <p:sldId id="290" r:id="rId30"/>
    <p:sldId id="291" r:id="rId31"/>
    <p:sldId id="292" r:id="rId32"/>
    <p:sldId id="293" r:id="rId33"/>
    <p:sldId id="294" r:id="rId34"/>
    <p:sldId id="296" r:id="rId35"/>
    <p:sldId id="297" r:id="rId36"/>
    <p:sldId id="298" r:id="rId37"/>
    <p:sldId id="306" r:id="rId3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623" autoAdjust="0"/>
    <p:restoredTop sz="91187" autoAdjust="0"/>
  </p:normalViewPr>
  <p:slideViewPr>
    <p:cSldViewPr snapToGrid="0">
      <p:cViewPr varScale="1">
        <p:scale>
          <a:sx n="82" d="100"/>
          <a:sy n="82" d="100"/>
        </p:scale>
        <p:origin x="118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70" d="100"/>
        <a:sy n="170" d="100"/>
      </p:scale>
      <p:origin x="0" y="-1440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06DB1F-0A09-4C1D-9464-E081149F7297}" type="datetimeFigureOut">
              <a:rPr lang="en-CA" smtClean="0"/>
              <a:t>2020-08-19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1EEA20-8D72-42DA-ACB9-9751AD93365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566948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lphaUcPeriod"/>
            </a:pPr>
            <a:r>
              <a:rPr lang="en-CA" dirty="0"/>
              <a:t>64:28:12 reduces to 16:7:3</a:t>
            </a:r>
          </a:p>
          <a:p>
            <a:pPr marL="228600" indent="-228600">
              <a:buAutoNum type="alphaUcPeriod"/>
            </a:pPr>
            <a:r>
              <a:rPr lang="en-CA" dirty="0"/>
              <a:t>96:144:48 reduces to 2:3:1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EEA20-8D72-42DA-ACB9-9751AD933655}" type="slidenum">
              <a:rPr lang="en-CA" smtClean="0"/>
              <a:t>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646250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Hypothetical problem.   Answer = $28,750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EEA20-8D72-42DA-ACB9-9751AD933655}" type="slidenum">
              <a:rPr lang="en-CA" smtClean="0"/>
              <a:t>11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985828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lphaUcPeriod"/>
            </a:pPr>
            <a:r>
              <a:rPr lang="en-CA" dirty="0"/>
              <a:t>Note:  COVID 19 hurt this stock price quite a bit.  Answer: 10.76/21.58 = 0.4986 or 49.86% of the original price – ouch!</a:t>
            </a:r>
          </a:p>
          <a:p>
            <a:pPr marL="228600" indent="-228600">
              <a:buAutoNum type="alphaUcPeriod"/>
            </a:pPr>
            <a:r>
              <a:rPr lang="en-CA" dirty="0"/>
              <a:t>3.5</a:t>
            </a:r>
          </a:p>
          <a:p>
            <a:pPr marL="228600" indent="-228600">
              <a:buAutoNum type="alphaUcPeriod"/>
            </a:pPr>
            <a:r>
              <a:rPr lang="en-CA" dirty="0"/>
              <a:t>120</a:t>
            </a:r>
          </a:p>
          <a:p>
            <a:pPr marL="228600" indent="-228600">
              <a:buAutoNum type="alphaUcPeriod"/>
            </a:pPr>
            <a:r>
              <a:rPr lang="en-CA" dirty="0"/>
              <a:t>85.714</a:t>
            </a:r>
          </a:p>
          <a:p>
            <a:pPr marL="228600" indent="-228600">
              <a:buAutoNum type="alphaUcPeriod"/>
            </a:pPr>
            <a:r>
              <a:rPr lang="en-CA" dirty="0"/>
              <a:t>$1018.2857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EEA20-8D72-42DA-ACB9-9751AD933655}" type="slidenum">
              <a:rPr lang="en-CA" smtClean="0"/>
              <a:t>15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953122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For comparisons - Amazon on Aug 3, 2018 1823.29.  Aug 3 2019 was $1821.96</a:t>
            </a:r>
          </a:p>
          <a:p>
            <a:r>
              <a:rPr lang="en-CA" dirty="0"/>
              <a:t>Aurora on Aug 2, 2019 100.68.</a:t>
            </a:r>
          </a:p>
          <a:p>
            <a:pPr marL="228600" indent="-228600">
              <a:buAutoNum type="alphaUcPeriod"/>
            </a:pPr>
            <a:r>
              <a:rPr lang="en-CA" dirty="0"/>
              <a:t>$618.10</a:t>
            </a:r>
          </a:p>
          <a:p>
            <a:pPr marL="228600" indent="-228600">
              <a:buAutoNum type="alphaUcPeriod"/>
            </a:pPr>
            <a:r>
              <a:rPr lang="en-CA" dirty="0"/>
              <a:t>$2.35</a:t>
            </a:r>
          </a:p>
          <a:p>
            <a:pPr marL="228600" indent="-228600">
              <a:buAutoNum type="alphaUcPeriod"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EEA20-8D72-42DA-ACB9-9751AD933655}" type="slidenum">
              <a:rPr lang="en-CA" smtClean="0"/>
              <a:t>17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175727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Answer: 700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EEA20-8D72-42DA-ACB9-9751AD933655}" type="slidenum">
              <a:rPr lang="en-CA" smtClean="0"/>
              <a:t>18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383976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On Sept 2, 2016 the Canadian dollar was worth $0.7696 US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On August 29, 2017 the Canadian dollar was equivalent to US$0.7986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On August 3, 2018 the Canadian dollar was equivalent to US$0.7698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EEA20-8D72-42DA-ACB9-9751AD933655}" type="slidenum">
              <a:rPr lang="en-CA" smtClean="0"/>
              <a:t>20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847606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https://www150.statcan.gc.ca/t1/tbl1/en/tv.action?pid=3710000301</a:t>
            </a:r>
          </a:p>
          <a:p>
            <a:endParaRPr lang="en-CA" dirty="0"/>
          </a:p>
          <a:p>
            <a:r>
              <a:rPr lang="en-CA" dirty="0"/>
              <a:t>2019 to 2020 -7.86%</a:t>
            </a:r>
          </a:p>
          <a:p>
            <a:r>
              <a:rPr lang="en-CA" dirty="0"/>
              <a:t>2018 to 2019 1.0482 or 4.82%</a:t>
            </a:r>
          </a:p>
          <a:p>
            <a:r>
              <a:rPr lang="en-CA" dirty="0"/>
              <a:t>2017 to 2018 1.0379 or 3.79%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1EEA20-8D72-42DA-ACB9-9751AD933655}" type="slidenum">
              <a:rPr lang="en-CA" smtClean="0"/>
              <a:t>30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333215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88.43%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EEA20-8D72-42DA-ACB9-9751AD933655}" type="slidenum">
              <a:rPr lang="en-CA" smtClean="0"/>
              <a:t>33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44948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Answer = $290,826.42</a:t>
            </a:r>
          </a:p>
          <a:p>
            <a:r>
              <a:rPr lang="en-CA" dirty="0"/>
              <a:t>Index on Aug 3, 2018 was $16,420.24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EEA20-8D72-42DA-ACB9-9751AD933655}" type="slidenum">
              <a:rPr lang="en-CA" smtClean="0"/>
              <a:t>37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125330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F5103-E696-4659-9EA7-536D9DCB27DF}" type="datetimeFigureOut">
              <a:rPr lang="en-CA" smtClean="0"/>
              <a:t>2020-08-19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3F10B-EDA0-4240-912D-80B3E3C5F05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093185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F5103-E696-4659-9EA7-536D9DCB27DF}" type="datetimeFigureOut">
              <a:rPr lang="en-CA" smtClean="0"/>
              <a:t>2020-08-19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3F10B-EDA0-4240-912D-80B3E3C5F05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961718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F5103-E696-4659-9EA7-536D9DCB27DF}" type="datetimeFigureOut">
              <a:rPr lang="en-CA" smtClean="0"/>
              <a:t>2020-08-19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3F10B-EDA0-4240-912D-80B3E3C5F05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248951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F5103-E696-4659-9EA7-536D9DCB27DF}" type="datetimeFigureOut">
              <a:rPr lang="en-CA" smtClean="0"/>
              <a:t>2020-08-19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3F10B-EDA0-4240-912D-80B3E3C5F05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49139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F5103-E696-4659-9EA7-536D9DCB27DF}" type="datetimeFigureOut">
              <a:rPr lang="en-CA" smtClean="0"/>
              <a:t>2020-08-19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3F10B-EDA0-4240-912D-80B3E3C5F05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71412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F5103-E696-4659-9EA7-536D9DCB27DF}" type="datetimeFigureOut">
              <a:rPr lang="en-CA" smtClean="0"/>
              <a:t>2020-08-19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3F10B-EDA0-4240-912D-80B3E3C5F05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27989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F5103-E696-4659-9EA7-536D9DCB27DF}" type="datetimeFigureOut">
              <a:rPr lang="en-CA" smtClean="0"/>
              <a:t>2020-08-19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3F10B-EDA0-4240-912D-80B3E3C5F05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01885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F5103-E696-4659-9EA7-536D9DCB27DF}" type="datetimeFigureOut">
              <a:rPr lang="en-CA" smtClean="0"/>
              <a:t>2020-08-19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3F10B-EDA0-4240-912D-80B3E3C5F05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69410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F5103-E696-4659-9EA7-536D9DCB27DF}" type="datetimeFigureOut">
              <a:rPr lang="en-CA" smtClean="0"/>
              <a:t>2020-08-19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3F10B-EDA0-4240-912D-80B3E3C5F05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904485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F5103-E696-4659-9EA7-536D9DCB27DF}" type="datetimeFigureOut">
              <a:rPr lang="en-CA" smtClean="0"/>
              <a:t>2020-08-19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3F10B-EDA0-4240-912D-80B3E3C5F05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38176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F5103-E696-4659-9EA7-536D9DCB27DF}" type="datetimeFigureOut">
              <a:rPr lang="en-CA" smtClean="0"/>
              <a:t>2020-08-19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3F10B-EDA0-4240-912D-80B3E3C5F05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34514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9F5103-E696-4659-9EA7-536D9DCB27DF}" type="datetimeFigureOut">
              <a:rPr lang="en-CA" smtClean="0"/>
              <a:t>2020-08-19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F3F10B-EDA0-4240-912D-80B3E3C5F05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57976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150.statcan.gc.ca/t1/tbl1/en/tv.action?pid=1810000401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A" dirty="0"/>
              <a:t>Unit 3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A" dirty="0"/>
              <a:t>Ratios, Proportion, and Percent</a:t>
            </a:r>
          </a:p>
        </p:txBody>
      </p:sp>
    </p:spTree>
    <p:extLst>
      <p:ext uri="{BB962C8B-B14F-4D97-AF65-F5344CB8AC3E}">
        <p14:creationId xmlns:p14="http://schemas.microsoft.com/office/powerpoint/2010/main" val="8274152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Proportions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Solve the proportion 4 : 3 = 12 : </a:t>
            </a:r>
            <a:r>
              <a:rPr lang="en-US" i="1" dirty="0"/>
              <a:t>x</a:t>
            </a:r>
          </a:p>
          <a:p>
            <a:pPr marL="0" indent="0">
              <a:buNone/>
            </a:pP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81425487"/>
                  </p:ext>
                </p:extLst>
              </p:nvPr>
            </p:nvGraphicFramePr>
            <p:xfrm>
              <a:off x="1092201" y="2592769"/>
              <a:ext cx="6688665" cy="3258566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2229555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229555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2229555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531495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8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CA" sz="18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num>
                                  <m:den>
                                    <m:r>
                                      <a:rPr lang="en-CA" sz="18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den>
                                </m:f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:</m:t>
                                </m:r>
                                <m:f>
                                  <m:fPr>
                                    <m:ctrlP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CA" sz="1800" b="0" i="1" smtClean="0">
                                        <a:latin typeface="Cambria Math" panose="02040503050406030204" pitchFamily="18" charset="0"/>
                                      </a:rPr>
                                      <m:t>12</m:t>
                                    </m:r>
                                  </m:num>
                                  <m:den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800" dirty="0"/>
                        </a:p>
                        <a:p>
                          <a:pPr algn="l"/>
                          <a:endParaRPr lang="en-US" sz="1800" dirty="0"/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1800" dirty="0"/>
                            <a:t>Original Form</a:t>
                          </a: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1800" dirty="0"/>
                            <a:t>Simplified</a:t>
                          </a:r>
                          <a:r>
                            <a:rPr lang="en-US" sz="1800" baseline="0" dirty="0"/>
                            <a:t> technique called cross multiplication</a:t>
                          </a:r>
                          <a:endParaRPr lang="en-US" sz="1800" dirty="0"/>
                        </a:p>
                      </a:txBody>
                      <a:tcPr marL="68580" marR="68580" marT="34290" marB="34290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667084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8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CA" sz="18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num>
                                  <m:den>
                                    <m:r>
                                      <a:rPr lang="en-CA" sz="18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den>
                                </m:f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  </m:t>
                                </m:r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: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  </m:t>
                                </m:r>
                                <m:f>
                                  <m:fPr>
                                    <m:ctrlP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CA" sz="1800" b="0" i="1" smtClean="0">
                                        <a:latin typeface="Cambria Math" panose="02040503050406030204" pitchFamily="18" charset="0"/>
                                      </a:rPr>
                                      <m:t>12</m:t>
                                    </m:r>
                                  </m:num>
                                  <m:den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800" dirty="0"/>
                        </a:p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1800" dirty="0"/>
                        </a:p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  <m:d>
                                  <m:dPr>
                                    <m:ctrlP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d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CA" sz="18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  <m:d>
                                  <m:dPr>
                                    <m:ctrlP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1800" b="0" i="1" smtClean="0">
                                        <a:latin typeface="Cambria Math" panose="02040503050406030204" pitchFamily="18" charset="0"/>
                                      </a:rPr>
                                      <m:t>12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US" sz="1800" dirty="0"/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pPr algn="l"/>
                          <a:endParaRPr lang="en-US" sz="1800" dirty="0"/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1800" dirty="0"/>
                        </a:p>
                      </a:txBody>
                      <a:tcPr marL="68580" marR="68580" marT="34290" marB="34290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7190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=36</m:t>
                                </m:r>
                              </m:oMath>
                            </m:oMathPara>
                          </a14:m>
                          <a:endParaRPr lang="en-US" sz="1800" b="0" dirty="0"/>
                        </a:p>
                        <a:p>
                          <a:pPr algn="l"/>
                          <a:endParaRPr lang="en-US" sz="1800" dirty="0"/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pPr algn="l"/>
                          <a:endParaRPr lang="en-US" sz="1800" dirty="0"/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pPr algn="l"/>
                          <a:endParaRPr lang="en-US" sz="1800" dirty="0"/>
                        </a:p>
                      </a:txBody>
                      <a:tcPr marL="68580" marR="68580" marT="34290" marB="34290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7190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=9</m:t>
                                </m:r>
                              </m:oMath>
                            </m:oMathPara>
                          </a14:m>
                          <a:endParaRPr lang="en-US" sz="1800" dirty="0"/>
                        </a:p>
                        <a:p>
                          <a:endParaRPr lang="en-US" sz="1800" dirty="0"/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endParaRPr lang="en-US" sz="1800" dirty="0"/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endParaRPr lang="en-US" sz="1800" dirty="0"/>
                        </a:p>
                      </a:txBody>
                      <a:tcPr marL="68580" marR="68580" marT="34290" marB="34290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81425487"/>
                  </p:ext>
                </p:extLst>
              </p:nvPr>
            </p:nvGraphicFramePr>
            <p:xfrm>
              <a:off x="1092201" y="2592769"/>
              <a:ext cx="6688665" cy="3258566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2229555"/>
                    <a:gridCol w="2229555"/>
                    <a:gridCol w="2229555"/>
                  </a:tblGrid>
                  <a:tr h="8915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34290" marB="34290">
                        <a:blipFill rotWithShape="0">
                          <a:blip r:embed="rId2"/>
                          <a:stretch>
                            <a:fillRect l="-273" t="-4795" r="-200546" b="-2678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1800" dirty="0" smtClean="0"/>
                            <a:t>Original Form</a:t>
                          </a:r>
                          <a:endParaRPr lang="en-US" sz="1800" dirty="0"/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1800" dirty="0" smtClean="0"/>
                            <a:t>Simplified</a:t>
                          </a:r>
                          <a:r>
                            <a:rPr lang="en-US" sz="1800" baseline="0" dirty="0" smtClean="0"/>
                            <a:t> technique called cross multiplication</a:t>
                          </a:r>
                          <a:endParaRPr lang="en-US" sz="1800" dirty="0"/>
                        </a:p>
                      </a:txBody>
                      <a:tcPr marL="68580" marR="68580" marT="34290" marB="34290"/>
                    </a:tc>
                  </a:tr>
                  <a:tr h="113258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34290" marB="34290">
                        <a:blipFill rotWithShape="0">
                          <a:blip r:embed="rId2"/>
                          <a:stretch>
                            <a:fillRect l="-273" t="-82258" r="-200546" b="-1102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endParaRPr lang="en-US" sz="1800" dirty="0"/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1800" dirty="0"/>
                        </a:p>
                      </a:txBody>
                      <a:tcPr marL="68580" marR="68580" marT="34290" marB="34290"/>
                    </a:tc>
                  </a:tr>
                  <a:tr h="6172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34290" marB="34290">
                        <a:blipFill rotWithShape="0">
                          <a:blip r:embed="rId2"/>
                          <a:stretch>
                            <a:fillRect l="-273" t="-332353" r="-200546" b="-10098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endParaRPr lang="en-US" sz="1800" dirty="0"/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pPr algn="l"/>
                          <a:endParaRPr lang="en-US" sz="1800" dirty="0"/>
                        </a:p>
                      </a:txBody>
                      <a:tcPr marL="68580" marR="68580" marT="34290" marB="34290"/>
                    </a:tc>
                  </a:tr>
                  <a:tr h="6172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34290" marB="34290">
                        <a:blipFill rotWithShape="0">
                          <a:blip r:embed="rId2"/>
                          <a:stretch>
                            <a:fillRect l="-273" t="-436634" r="-200546" b="-198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sz="1800" dirty="0"/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endParaRPr lang="en-US" sz="1800" dirty="0"/>
                        </a:p>
                      </a:txBody>
                      <a:tcPr marL="68580" marR="68580" marT="34290" marB="34290"/>
                    </a:tc>
                  </a:tr>
                </a:tbl>
              </a:graphicData>
            </a:graphic>
          </p:graphicFrame>
        </mc:Fallback>
      </mc:AlternateContent>
      <p:cxnSp>
        <p:nvCxnSpPr>
          <p:cNvPr id="8" name="Straight Arrow Connector 7"/>
          <p:cNvCxnSpPr/>
          <p:nvPr/>
        </p:nvCxnSpPr>
        <p:spPr>
          <a:xfrm flipV="1">
            <a:off x="1404408" y="3700771"/>
            <a:ext cx="171450" cy="1714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1404408" y="3700771"/>
            <a:ext cx="171450" cy="1714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DD68A80F-74A8-4EF1-9E54-572A23FD24F4}"/>
              </a:ext>
            </a:extLst>
          </p:cNvPr>
          <p:cNvSpPr txBox="1"/>
          <p:nvPr/>
        </p:nvSpPr>
        <p:spPr>
          <a:xfrm>
            <a:off x="5095638" y="427742"/>
            <a:ext cx="3725089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CA" dirty="0"/>
              <a:t>Cross multiplication is so important – like mathematical magic it eliminates the fraction so we can solve the problem, like we did in unit 1 and 2.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D73B309D-1910-4DBF-A39E-E98F19654DFE}"/>
              </a:ext>
            </a:extLst>
          </p:cNvPr>
          <p:cNvCxnSpPr/>
          <p:nvPr/>
        </p:nvCxnSpPr>
        <p:spPr>
          <a:xfrm>
            <a:off x="6761018" y="1609033"/>
            <a:ext cx="0" cy="98373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85420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Practice Problems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Manufacturing gorilla glass requires $115 supervision cost for every 96 labour hours.  At the same rate, how much supervision cost should be budgeted for 24000 labour hours?</a:t>
            </a:r>
          </a:p>
          <a:p>
            <a:pPr lvl="1"/>
            <a:endParaRPr lang="en-CA" dirty="0"/>
          </a:p>
          <a:p>
            <a:pPr lvl="1"/>
            <a:r>
              <a:rPr lang="en-CA" dirty="0"/>
              <a:t>We will solve this together in class and the video clip.</a:t>
            </a:r>
          </a:p>
        </p:txBody>
      </p:sp>
    </p:spTree>
    <p:extLst>
      <p:ext uri="{BB962C8B-B14F-4D97-AF65-F5344CB8AC3E}">
        <p14:creationId xmlns:p14="http://schemas.microsoft.com/office/powerpoint/2010/main" val="21322630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Basic Percentage Problem</a:t>
            </a:r>
            <a:br>
              <a:rPr lang="en-US" dirty="0"/>
            </a:br>
            <a:r>
              <a:rPr lang="en-US" dirty="0"/>
              <a:t>A.  Computing Percentages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calculate percentages, multiply a number by a percent</a:t>
            </a:r>
          </a:p>
          <a:p>
            <a:pPr lvl="1"/>
            <a:r>
              <a:rPr lang="en-US" dirty="0"/>
              <a:t>25% of 80 = 0.25 x 80 = 20</a:t>
            </a:r>
          </a:p>
          <a:p>
            <a:pPr lvl="1"/>
            <a:r>
              <a:rPr lang="en-US" dirty="0"/>
              <a:t>25% is called the rate</a:t>
            </a:r>
          </a:p>
          <a:p>
            <a:pPr lvl="1"/>
            <a:r>
              <a:rPr lang="en-US" dirty="0"/>
              <a:t>80 is called the </a:t>
            </a:r>
            <a:r>
              <a:rPr lang="en-US" dirty="0">
                <a:solidFill>
                  <a:srgbClr val="FF0000"/>
                </a:solidFill>
              </a:rPr>
              <a:t>base</a:t>
            </a:r>
            <a:r>
              <a:rPr lang="en-US" dirty="0"/>
              <a:t> or original number </a:t>
            </a:r>
          </a:p>
          <a:p>
            <a:pPr lvl="1"/>
            <a:r>
              <a:rPr lang="en-US" dirty="0"/>
              <a:t>20 is called the </a:t>
            </a:r>
            <a:r>
              <a:rPr lang="en-US" dirty="0">
                <a:solidFill>
                  <a:srgbClr val="FF0000"/>
                </a:solidFill>
              </a:rPr>
              <a:t>percentage, portion</a:t>
            </a:r>
            <a:r>
              <a:rPr lang="en-US" dirty="0"/>
              <a:t> or “new number”`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423167" y="4757283"/>
                <a:ext cx="3814506" cy="369332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</a:rPr>
                        <m:t>𝑃𝑒𝑟𝑐𝑒𝑛𝑡𝑎𝑔𝑒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𝑅𝑎𝑡𝑒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 ×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𝐵𝑎𝑠𝑒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3167" y="4757283"/>
                <a:ext cx="3814506" cy="369332"/>
              </a:xfrm>
              <a:prstGeom prst="rect">
                <a:avLst/>
              </a:prstGeom>
              <a:blipFill rotWithShape="0">
                <a:blip r:embed="rId2"/>
                <a:stretch>
                  <a:fillRect l="-2240" r="-1280" b="-3278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664697" y="5644491"/>
                <a:ext cx="5814605" cy="369332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</a:rPr>
                        <m:t>𝑁𝑒𝑤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𝑁𝑢𝑚𝑏𝑒𝑟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𝑅𝑎𝑡𝑒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 × 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𝑂𝑟𝑖𝑔𝑖𝑛𝑎𝑙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𝑁𝑢𝑚𝑏𝑒𝑟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4697" y="5644491"/>
                <a:ext cx="5814605" cy="369332"/>
              </a:xfrm>
              <a:prstGeom prst="rect">
                <a:avLst/>
              </a:prstGeom>
              <a:blipFill rotWithShape="0">
                <a:blip r:embed="rId3"/>
                <a:stretch>
                  <a:fillRect l="-734" r="-734" b="-3278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23248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Finding a Rate Percent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70503"/>
            <a:ext cx="7886700" cy="3861487"/>
          </a:xfrm>
          <a:noFill/>
        </p:spPr>
        <p:txBody>
          <a:bodyPr>
            <a:normAutofit fontScale="92500" lnSpcReduction="10000"/>
          </a:bodyPr>
          <a:lstStyle/>
          <a:p>
            <a:r>
              <a:rPr lang="en-US" dirty="0"/>
              <a:t>When setting up the ratio, the base (or original number, sometimes called a benchmark) is always the denominator of the fraction, and the percentage (or new number or portion) is always the numerator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r>
              <a:rPr lang="en-US" dirty="0"/>
              <a:t>We regularly think in these terms.  Consider an exam with 50 possible marks.  The rate is your mark.  If you earned 40 marks then your mark = 40/50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1754317" y="3220276"/>
                <a:ext cx="5008230" cy="762645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100" i="1">
                          <a:latin typeface="Cambria Math" panose="02040503050406030204" pitchFamily="18" charset="0"/>
                        </a:rPr>
                        <m:t>𝑅𝑎𝑡𝑒</m:t>
                      </m:r>
                      <m:r>
                        <a:rPr lang="en-US" sz="21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1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100" i="1">
                              <a:latin typeface="Cambria Math" panose="02040503050406030204" pitchFamily="18" charset="0"/>
                            </a:rPr>
                            <m:t>𝑃𝑒𝑟𝑐𝑒𝑛𝑡𝑎𝑔𝑒</m:t>
                          </m:r>
                        </m:num>
                        <m:den>
                          <m:r>
                            <a:rPr lang="en-US" sz="2100" i="1">
                              <a:latin typeface="Cambria Math" panose="02040503050406030204" pitchFamily="18" charset="0"/>
                            </a:rPr>
                            <m:t>𝐵𝑎𝑠𝑒</m:t>
                          </m:r>
                        </m:den>
                      </m:f>
                      <m:r>
                        <a:rPr lang="en-US" sz="21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1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100" i="1">
                              <a:latin typeface="Cambria Math" panose="02040503050406030204" pitchFamily="18" charset="0"/>
                            </a:rPr>
                            <m:t>𝑁𝑒𝑤</m:t>
                          </m:r>
                          <m:r>
                            <a:rPr lang="en-US" sz="21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100" i="1">
                              <a:latin typeface="Cambria Math" panose="02040503050406030204" pitchFamily="18" charset="0"/>
                            </a:rPr>
                            <m:t>𝑁𝑢𝑚𝑏𝑒𝑟</m:t>
                          </m:r>
                        </m:num>
                        <m:den>
                          <m:r>
                            <a:rPr lang="en-US" sz="2100" i="1">
                              <a:latin typeface="Cambria Math" panose="02040503050406030204" pitchFamily="18" charset="0"/>
                            </a:rPr>
                            <m:t>𝑂𝑟𝑖𝑔𝑖𝑛𝑎𝑙</m:t>
                          </m:r>
                          <m:r>
                            <a:rPr lang="en-US" sz="21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100" i="1">
                              <a:latin typeface="Cambria Math" panose="02040503050406030204" pitchFamily="18" charset="0"/>
                            </a:rPr>
                            <m:t>𝑁𝑢𝑚𝑏𝑒𝑟</m:t>
                          </m:r>
                        </m:den>
                      </m:f>
                    </m:oMath>
                  </m:oMathPara>
                </a14:m>
                <a:endParaRPr lang="en-US" sz="21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4317" y="3220276"/>
                <a:ext cx="5008230" cy="762645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670930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Finding the Base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We can rearrange the previous equation to find the base/original number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255855" y="3336052"/>
                <a:ext cx="4632290" cy="921984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</a:rPr>
                        <m:t>𝐵𝑎𝑠𝑒</m:t>
                      </m:r>
                      <m:r>
                        <a:rPr lang="en-US" sz="3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𝑃𝑒𝑟𝑐𝑒𝑛𝑡𝑎𝑔𝑒</m:t>
                          </m:r>
                        </m:num>
                        <m:den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𝑅𝑎𝑡𝑒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5855" y="3336052"/>
                <a:ext cx="4632290" cy="921984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992095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Practice Problems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CA" dirty="0"/>
              <a:t>A. On Friday, November 29, 2019 H&amp;R REIT traded at $21.58 by May 26, 2020 it had fallen to $10.76.  What percentage of the original price did H&amp;R REIT sell for on May 26, 2020?</a:t>
            </a:r>
          </a:p>
          <a:p>
            <a:r>
              <a:rPr lang="en-CA" dirty="0"/>
              <a:t>B. Find the rate percent for each of the following.  Base $140; percentage or portion = $490</a:t>
            </a:r>
          </a:p>
          <a:p>
            <a:r>
              <a:rPr lang="en-CA" dirty="0"/>
              <a:t>C. 250% of what amount is $300?</a:t>
            </a:r>
          </a:p>
          <a:p>
            <a:r>
              <a:rPr lang="en-CA" dirty="0"/>
              <a:t>D. A 250% increase in some number is $300.  Find that number.</a:t>
            </a:r>
          </a:p>
          <a:p>
            <a:r>
              <a:rPr lang="en-CA" dirty="0"/>
              <a:t>E. The Canada Pension Plan premium deducted from an employee’s wages was $53.46.  If the premium is 5.25% of gross wages, how much were the employee’s gross wages?</a:t>
            </a:r>
          </a:p>
          <a:p>
            <a:pPr marL="0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8044455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Problems Involving Increase or Decrease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amount of change is to be added for an increase to or subtracted for a decrease from the </a:t>
            </a:r>
            <a:r>
              <a:rPr lang="en-US" i="1" dirty="0"/>
              <a:t>original number </a:t>
            </a:r>
            <a:r>
              <a:rPr lang="en-US" dirty="0"/>
              <a:t>(</a:t>
            </a:r>
            <a:r>
              <a:rPr lang="en-US" i="1" dirty="0"/>
              <a:t>base</a:t>
            </a:r>
            <a:r>
              <a:rPr lang="en-US" dirty="0"/>
              <a:t>) and is usually stated as a percent of the original number</a:t>
            </a:r>
          </a:p>
          <a:p>
            <a:endParaRPr lang="en-US" dirty="0"/>
          </a:p>
          <a:p>
            <a:endParaRPr lang="en-US" dirty="0"/>
          </a:p>
          <a:p>
            <a:pPr lvl="1"/>
            <a:r>
              <a:rPr lang="en-US" dirty="0"/>
              <a:t>where the change (the increase or decrease) is understood to be a </a:t>
            </a:r>
            <a:r>
              <a:rPr lang="en-US" i="1" dirty="0"/>
              <a:t>percent of the original number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535972" y="3567899"/>
                <a:ext cx="5758821" cy="538994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100" i="1">
                          <a:latin typeface="Cambria Math" panose="02040503050406030204" pitchFamily="18" charset="0"/>
                        </a:rPr>
                        <m:t>𝑁𝑒𝑤</m:t>
                      </m:r>
                      <m:r>
                        <a:rPr lang="en-US" sz="21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100" i="1">
                          <a:latin typeface="Cambria Math" panose="02040503050406030204" pitchFamily="18" charset="0"/>
                        </a:rPr>
                        <m:t>𝑁𝑢𝑚𝑏𝑒𝑟</m:t>
                      </m:r>
                      <m:r>
                        <a:rPr lang="en-US" sz="21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100" i="1">
                          <a:latin typeface="Cambria Math" panose="02040503050406030204" pitchFamily="18" charset="0"/>
                        </a:rPr>
                        <m:t>𝑂𝑟𝑖𝑔𝑖𝑛𝑎𝑙</m:t>
                      </m:r>
                      <m:r>
                        <a:rPr lang="en-US" sz="21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100" i="1">
                          <a:latin typeface="Cambria Math" panose="02040503050406030204" pitchFamily="18" charset="0"/>
                        </a:rPr>
                        <m:t>𝑁𝑢𝑚𝑏𝑒𝑟</m:t>
                      </m:r>
                      <m:r>
                        <a:rPr lang="en-US" sz="2100" i="1">
                          <a:latin typeface="Cambria Math" panose="02040503050406030204" pitchFamily="18" charset="0"/>
                        </a:rPr>
                        <m:t> </m:t>
                      </m:r>
                      <m:m>
                        <m:mPr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en-US" sz="2100" i="1">
                              <a:latin typeface="Cambria Math" panose="02040503050406030204" pitchFamily="18" charset="0"/>
                            </a:rPr>
                          </m:ctrlPr>
                        </m:mPr>
                        <m:mr>
                          <m:e>
                            <m:r>
                              <m:rPr>
                                <m:brk m:alnAt="7"/>
                              </m:rPr>
                              <a:rPr lang="en-US" sz="21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21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100" i="1">
                                <a:latin typeface="Cambria Math" panose="02040503050406030204" pitchFamily="18" charset="0"/>
                              </a:rPr>
                              <m:t>𝐼𝑁𝐶𝑅𝐸𝐴𝑆𝐸</m:t>
                            </m:r>
                          </m:e>
                        </m:mr>
                        <m:mr>
                          <m:e>
                            <m:r>
                              <a:rPr lang="en-US" sz="2100" i="1">
                                <a:latin typeface="Cambria Math" panose="02040503050406030204" pitchFamily="18" charset="0"/>
                              </a:rPr>
                              <m:t>− </m:t>
                            </m:r>
                            <m:r>
                              <a:rPr lang="en-US" sz="2100" i="1">
                                <a:latin typeface="Cambria Math" panose="02040503050406030204" pitchFamily="18" charset="0"/>
                              </a:rPr>
                              <m:t>𝐷𝐸𝐶𝑅𝐸𝐴𝑆𝐸</m:t>
                            </m:r>
                          </m:e>
                        </m:mr>
                      </m:m>
                    </m:oMath>
                  </m:oMathPara>
                </a14:m>
                <a:endParaRPr lang="en-US" sz="21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5972" y="3567899"/>
                <a:ext cx="5758821" cy="538994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791257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A. Amazon stock closing stock price on June 2, 2020 was $US2472.41.  Martha Money analyst with Big Bucks Analytics projects that Amazon’s stock price will increase 25% by December 31, 2020.  What will be the dollar increase in Amazon’s stock price?</a:t>
            </a:r>
          </a:p>
          <a:p>
            <a:r>
              <a:rPr lang="en-CA" dirty="0"/>
              <a:t>B. Dave Downer analyst at Eeyore Investments projects that Aurora Cannabis will drop 12% from its current (June 2, 2020) price of $19.58 by December 31, 2020.  What will be the dollar decrease in Aurora’s stock price?</a:t>
            </a:r>
          </a:p>
        </p:txBody>
      </p:sp>
    </p:spTree>
    <p:extLst>
      <p:ext uri="{BB962C8B-B14F-4D97-AF65-F5344CB8AC3E}">
        <p14:creationId xmlns:p14="http://schemas.microsoft.com/office/powerpoint/2010/main" val="23756003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More Practice Problems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After an increase of 7%, the new amount is $749.  What was the original amount?</a:t>
            </a:r>
          </a:p>
        </p:txBody>
      </p:sp>
    </p:spTree>
    <p:extLst>
      <p:ext uri="{BB962C8B-B14F-4D97-AF65-F5344CB8AC3E}">
        <p14:creationId xmlns:p14="http://schemas.microsoft.com/office/powerpoint/2010/main" val="426216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Currency Conversion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exchange rate equals the value of one nation’s currency expressed in terms of another nation’s currency</a:t>
            </a:r>
          </a:p>
          <a:p>
            <a:pPr lvl="1"/>
            <a:r>
              <a:rPr lang="en-US" dirty="0"/>
              <a:t>The exchange rate tells us how much of one currency we need to buy one unit of another currency</a:t>
            </a:r>
          </a:p>
        </p:txBody>
      </p:sp>
    </p:spTree>
    <p:extLst>
      <p:ext uri="{BB962C8B-B14F-4D97-AF65-F5344CB8AC3E}">
        <p14:creationId xmlns:p14="http://schemas.microsoft.com/office/powerpoint/2010/main" val="19712068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Unit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8231" y="1412340"/>
            <a:ext cx="8691326" cy="4897925"/>
          </a:xfrm>
        </p:spPr>
        <p:txBody>
          <a:bodyPr>
            <a:normAutofit lnSpcReduction="10000"/>
          </a:bodyPr>
          <a:lstStyle/>
          <a:p>
            <a:pPr marL="473869" indent="-473869">
              <a:buNone/>
            </a:pPr>
            <a:r>
              <a:rPr lang="en-US" sz="2400" dirty="0"/>
              <a:t>1. Use ratios and proportions to solve allocation and equivalence problems</a:t>
            </a:r>
          </a:p>
          <a:p>
            <a:pPr marL="473869" indent="-473869">
              <a:buNone/>
            </a:pPr>
            <a:r>
              <a:rPr lang="en-US" sz="2400" dirty="0"/>
              <a:t>2. Convert </a:t>
            </a:r>
            <a:r>
              <a:rPr lang="en-US" sz="2400" dirty="0" err="1"/>
              <a:t>percents</a:t>
            </a:r>
            <a:r>
              <a:rPr lang="en-US" sz="2400" dirty="0"/>
              <a:t>, common fractions, and decimals</a:t>
            </a:r>
          </a:p>
          <a:p>
            <a:pPr marL="473869" indent="-473869">
              <a:buNone/>
            </a:pPr>
            <a:r>
              <a:rPr lang="en-US" sz="2400" dirty="0"/>
              <a:t>3. Find </a:t>
            </a:r>
            <a:r>
              <a:rPr lang="en-US" sz="2400" dirty="0" err="1"/>
              <a:t>percents</a:t>
            </a:r>
            <a:r>
              <a:rPr lang="en-US" sz="2400" dirty="0"/>
              <a:t> and percent bases to solve business problems.</a:t>
            </a:r>
          </a:p>
          <a:p>
            <a:pPr marL="0" indent="0">
              <a:buNone/>
            </a:pPr>
            <a:r>
              <a:rPr lang="en-US" sz="2400" dirty="0"/>
              <a:t>4. Find rates &amp; original quantities for increase &amp; decrease problems</a:t>
            </a:r>
          </a:p>
          <a:p>
            <a:pPr marL="473869" indent="-473869">
              <a:buNone/>
            </a:pPr>
            <a:r>
              <a:rPr lang="en-US" sz="2400" dirty="0"/>
              <a:t>5. Use proportions and currency cross rate tables to convert currency</a:t>
            </a:r>
          </a:p>
          <a:p>
            <a:pPr marL="473869" indent="-473869">
              <a:buNone/>
            </a:pPr>
            <a:r>
              <a:rPr lang="en-US" sz="2400" dirty="0"/>
              <a:t>6. Use index numbers and the Consumer Price Index to compute purchasing power of the Canadian dollar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CA" dirty="0"/>
              <a:t>Important Idea: apply ratios, </a:t>
            </a:r>
            <a:r>
              <a:rPr lang="en-CA" dirty="0" err="1"/>
              <a:t>percents</a:t>
            </a:r>
            <a:r>
              <a:rPr lang="en-CA" dirty="0"/>
              <a:t> and proportions to business problems (i.e. lots of word problems)</a:t>
            </a:r>
          </a:p>
        </p:txBody>
      </p:sp>
    </p:spTree>
    <p:extLst>
      <p:ext uri="{BB962C8B-B14F-4D97-AF65-F5344CB8AC3E}">
        <p14:creationId xmlns:p14="http://schemas.microsoft.com/office/powerpoint/2010/main" val="29589854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51002"/>
            <a:ext cx="7886700" cy="939567"/>
          </a:xfrm>
        </p:spPr>
        <p:txBody>
          <a:bodyPr/>
          <a:lstStyle/>
          <a:p>
            <a:r>
              <a:rPr lang="en-US" dirty="0"/>
              <a:t>Currency Conversion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006679"/>
            <a:ext cx="7886700" cy="5519955"/>
          </a:xfrm>
        </p:spPr>
        <p:txBody>
          <a:bodyPr/>
          <a:lstStyle/>
          <a:p>
            <a:r>
              <a:rPr lang="en-US" dirty="0"/>
              <a:t>On August 3, 2019, the Canadian dollar was equivalent to US$0.7561</a:t>
            </a:r>
          </a:p>
          <a:p>
            <a:r>
              <a:rPr lang="en-US" dirty="0"/>
              <a:t>On June 2, 2020, one Canadian dollar was equivalent to US$0.7393</a:t>
            </a:r>
          </a:p>
          <a:p>
            <a:r>
              <a:rPr lang="en-US" dirty="0"/>
              <a:t>The exchange rates between the Canadian dollar and the U.S. dollar can be expressed in two different ways</a:t>
            </a:r>
          </a:p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54515435"/>
                  </p:ext>
                </p:extLst>
              </p:nvPr>
            </p:nvGraphicFramePr>
            <p:xfrm>
              <a:off x="1194125" y="4305404"/>
              <a:ext cx="6172200" cy="166782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08610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308610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0">
                    <a:tc>
                      <a:txBody>
                        <a:bodyPr/>
                        <a:lstStyle/>
                        <a:p>
                          <a:r>
                            <a:rPr lang="en-US" sz="1600" dirty="0"/>
                            <a:t>Convert U.S. Dollars to</a:t>
                          </a:r>
                          <a:r>
                            <a:rPr lang="en-US" sz="1600" baseline="0" dirty="0"/>
                            <a:t> Canadian Dollars</a:t>
                          </a:r>
                          <a:endParaRPr lang="en-US" sz="1600" dirty="0"/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dirty="0"/>
                            <a:t>Converting Canadian Dollars to U.S. Dollars</a:t>
                          </a:r>
                        </a:p>
                      </a:txBody>
                      <a:tcPr marL="68580" marR="68580" marT="34290" marB="34290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530828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6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</a:rPr>
                                      <m:t>𝑈𝑆</m:t>
                                    </m:r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</a:rPr>
                                      <m:t>𝐷𝑜𝑙𝑙𝑎𝑟𝑠</m:t>
                                    </m:r>
                                  </m:num>
                                  <m:den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</a:rPr>
                                      <m:t>𝐶𝐷𝑁</m:t>
                                    </m:r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</a:rPr>
                                      <m:t>𝐷𝑜𝑙𝑙𝑎𝑟𝑠</m:t>
                                    </m:r>
                                  </m:den>
                                </m:f>
                                <m:r>
                                  <a:rPr lang="en-US" sz="16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US" sz="16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</a:rPr>
                                      <m:t>$0.</m:t>
                                    </m:r>
                                    <m:r>
                                      <a:rPr lang="en-CA" sz="1600" b="0" i="1" smtClean="0">
                                        <a:latin typeface="Cambria Math" panose="02040503050406030204" pitchFamily="18" charset="0"/>
                                      </a:rPr>
                                      <m:t>7393</m:t>
                                    </m:r>
                                  </m:num>
                                  <m:den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</a:rPr>
                                      <m:t>$1.00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600" dirty="0"/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6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</a:rPr>
                                      <m:t>𝐶𝐷𝑁</m:t>
                                    </m:r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</a:rPr>
                                      <m:t>𝐷𝑜𝑙𝑙𝑎𝑟𝑠</m:t>
                                    </m:r>
                                  </m:num>
                                  <m:den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</a:rPr>
                                      <m:t>𝑈𝑆</m:t>
                                    </m:r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</a:rPr>
                                      <m:t>𝐷𝑜𝑙𝑙𝑎𝑟𝑠</m:t>
                                    </m:r>
                                  </m:den>
                                </m:f>
                                <m:r>
                                  <a:rPr lang="en-US" sz="16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US" sz="16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</a:rPr>
                                      <m:t>$1.00</m:t>
                                    </m:r>
                                  </m:num>
                                  <m:den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</a:rPr>
                                      <m:t>$0.</m:t>
                                    </m:r>
                                    <m:r>
                                      <a:rPr lang="en-CA" sz="1600" b="0" i="1" smtClean="0">
                                        <a:latin typeface="Cambria Math" panose="02040503050406030204" pitchFamily="18" charset="0"/>
                                      </a:rPr>
                                      <m:t>7393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600" dirty="0"/>
                        </a:p>
                        <a:p>
                          <a:endParaRPr lang="en-US" sz="1600" dirty="0"/>
                        </a:p>
                      </a:txBody>
                      <a:tcPr marL="68580" marR="68580" marT="34290" marB="34290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278130">
                    <a:tc>
                      <a:txBody>
                        <a:bodyPr/>
                        <a:lstStyle/>
                        <a:p>
                          <a:r>
                            <a:rPr lang="en-US" sz="1600" b="1" dirty="0">
                              <a:solidFill>
                                <a:srgbClr val="FF0000"/>
                              </a:solidFill>
                            </a:rPr>
                            <a:t>$0.7393 (rate USD</a:t>
                          </a:r>
                          <a:r>
                            <a:rPr lang="en-US" sz="1600" b="1" dirty="0">
                              <a:solidFill>
                                <a:srgbClr val="FF0000"/>
                              </a:solidFill>
                              <a:sym typeface="Wingdings" panose="05000000000000000000" pitchFamily="2" charset="2"/>
                            </a:rPr>
                            <a:t>CDN)</a:t>
                          </a:r>
                          <a:endParaRPr lang="en-US" sz="1600" b="1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b="1" dirty="0">
                              <a:solidFill>
                                <a:srgbClr val="FF0000"/>
                              </a:solidFill>
                            </a:rPr>
                            <a:t>$1.3526 (rate CDN </a:t>
                          </a:r>
                          <a:r>
                            <a:rPr lang="en-US" sz="1600" b="1" dirty="0">
                              <a:solidFill>
                                <a:srgbClr val="FF0000"/>
                              </a:solidFill>
                              <a:sym typeface="Wingdings" panose="05000000000000000000" pitchFamily="2" charset="2"/>
                            </a:rPr>
                            <a:t> USD)</a:t>
                          </a:r>
                          <a:endParaRPr lang="en-US" sz="1600" b="1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marL="68580" marR="68580" marT="34290" marB="34290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54515435"/>
                  </p:ext>
                </p:extLst>
              </p:nvPr>
            </p:nvGraphicFramePr>
            <p:xfrm>
              <a:off x="1194125" y="4305404"/>
              <a:ext cx="6172200" cy="166782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08610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308610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556260">
                    <a:tc>
                      <a:txBody>
                        <a:bodyPr/>
                        <a:lstStyle/>
                        <a:p>
                          <a:r>
                            <a:rPr lang="en-US" sz="1600" dirty="0"/>
                            <a:t>Convert U.S. Dollars to</a:t>
                          </a:r>
                          <a:r>
                            <a:rPr lang="en-US" sz="1600" baseline="0" dirty="0"/>
                            <a:t> Canadian Dollars</a:t>
                          </a:r>
                          <a:endParaRPr lang="en-US" sz="1600" dirty="0"/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dirty="0"/>
                            <a:t>Converting Canadian Dollars to U.S. Dollars</a:t>
                          </a:r>
                        </a:p>
                      </a:txBody>
                      <a:tcPr marL="68580" marR="68580" marT="34290" marB="34290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79914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34290" marB="34290">
                        <a:blipFill>
                          <a:blip r:embed="rId3"/>
                          <a:stretch>
                            <a:fillRect l="-197" t="-72727" r="-100789" b="-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34290" marB="34290">
                        <a:blipFill>
                          <a:blip r:embed="rId3"/>
                          <a:stretch>
                            <a:fillRect l="-100197" t="-72727" r="-789" b="-5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12420">
                    <a:tc>
                      <a:txBody>
                        <a:bodyPr/>
                        <a:lstStyle/>
                        <a:p>
                          <a:r>
                            <a:rPr lang="en-US" sz="1600" b="1" dirty="0">
                              <a:solidFill>
                                <a:srgbClr val="FF0000"/>
                              </a:solidFill>
                            </a:rPr>
                            <a:t>$0.7393 (rate USD</a:t>
                          </a:r>
                          <a:r>
                            <a:rPr lang="en-US" sz="1600" b="1" dirty="0">
                              <a:solidFill>
                                <a:srgbClr val="FF0000"/>
                              </a:solidFill>
                              <a:sym typeface="Wingdings" panose="05000000000000000000" pitchFamily="2" charset="2"/>
                            </a:rPr>
                            <a:t>CDN)</a:t>
                          </a:r>
                          <a:endParaRPr lang="en-US" sz="1600" b="1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b="1" dirty="0">
                              <a:solidFill>
                                <a:srgbClr val="FF0000"/>
                              </a:solidFill>
                            </a:rPr>
                            <a:t>$1.3526 (rate CDN </a:t>
                          </a:r>
                          <a:r>
                            <a:rPr lang="en-US" sz="1600" b="1" dirty="0">
                              <a:solidFill>
                                <a:srgbClr val="FF0000"/>
                              </a:solidFill>
                              <a:sym typeface="Wingdings" panose="05000000000000000000" pitchFamily="2" charset="2"/>
                            </a:rPr>
                            <a:t> USD)</a:t>
                          </a:r>
                          <a:endParaRPr lang="en-US" sz="1600" b="1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marL="68580" marR="68580" marT="34290" marB="34290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3864640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Currency Conversion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524000"/>
            <a:ext cx="7886700" cy="4652963"/>
          </a:xfrm>
        </p:spPr>
        <p:txBody>
          <a:bodyPr>
            <a:normAutofit fontScale="92500"/>
          </a:bodyPr>
          <a:lstStyle/>
          <a:p>
            <a:r>
              <a:rPr lang="en-US" dirty="0"/>
              <a:t>To convert Canadian dollars to US dollars, multiply the number of Canadian dollars by 0.7393</a:t>
            </a:r>
          </a:p>
          <a:p>
            <a:pPr lvl="1"/>
            <a:r>
              <a:rPr lang="en-US" dirty="0"/>
              <a:t>Convert C$10 to US dollars</a:t>
            </a:r>
          </a:p>
          <a:p>
            <a:pPr lvl="2"/>
            <a:r>
              <a:rPr lang="en-US" dirty="0"/>
              <a:t>$10.00 × 0.7393 = $7.393</a:t>
            </a:r>
          </a:p>
          <a:p>
            <a:r>
              <a:rPr lang="en-US" dirty="0"/>
              <a:t>To convert US dollars to Canadian dollars, multiply the number of US dollars by 1.3526</a:t>
            </a:r>
          </a:p>
          <a:p>
            <a:pPr lvl="1"/>
            <a:r>
              <a:rPr lang="en-US" dirty="0"/>
              <a:t>Convert US$10 to CDN dollars</a:t>
            </a:r>
          </a:p>
          <a:p>
            <a:pPr lvl="2"/>
            <a:r>
              <a:rPr lang="en-US" dirty="0"/>
              <a:t>$10.00 × 1.3526 = $13.526</a:t>
            </a:r>
          </a:p>
          <a:p>
            <a:r>
              <a:rPr lang="en-US" dirty="0"/>
              <a:t>This is a relationship with which we Canadians are very familiar.  Use that familiarity to better understand currency cross tables which may contain currency relationship with which we are less familiar.</a:t>
            </a:r>
          </a:p>
        </p:txBody>
      </p:sp>
    </p:spTree>
    <p:extLst>
      <p:ext uri="{BB962C8B-B14F-4D97-AF65-F5344CB8AC3E}">
        <p14:creationId xmlns:p14="http://schemas.microsoft.com/office/powerpoint/2010/main" val="39956032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Currency Conversion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In general, if we know the exchange rate from currency A to currency B (ratio </a:t>
            </a:r>
            <a:r>
              <a:rPr lang="en-US" i="1" dirty="0"/>
              <a:t>B</a:t>
            </a:r>
            <a:r>
              <a:rPr lang="en-US" dirty="0"/>
              <a:t>⁄</a:t>
            </a:r>
            <a:r>
              <a:rPr lang="en-US" i="1" dirty="0"/>
              <a:t>A</a:t>
            </a:r>
            <a:r>
              <a:rPr lang="en-US" dirty="0"/>
              <a:t>), then we can find the exchange rate from currency B to currency A by taking the reciprocal of the original ratio (i.e., </a:t>
            </a:r>
            <a:r>
              <a:rPr lang="en-US" i="1" dirty="0"/>
              <a:t>A</a:t>
            </a:r>
            <a:r>
              <a:rPr lang="en-US" dirty="0"/>
              <a:t>⁄</a:t>
            </a:r>
            <a:r>
              <a:rPr lang="en-US" i="1" dirty="0"/>
              <a:t>B</a:t>
            </a:r>
            <a:r>
              <a:rPr lang="en-US" dirty="0"/>
              <a:t>)</a:t>
            </a:r>
          </a:p>
          <a:p>
            <a:r>
              <a:rPr lang="en-US" dirty="0"/>
              <a:t>The best way to choose the exchange rate is to express the exchange rate as a proportion of two currencies so that the wanted currency is in the </a:t>
            </a:r>
            <a:r>
              <a:rPr lang="en-US" b="1" u="sng" dirty="0"/>
              <a:t>numerator</a:t>
            </a:r>
            <a:r>
              <a:rPr lang="en-US" dirty="0"/>
              <a:t> of the known ratio</a:t>
            </a:r>
          </a:p>
        </p:txBody>
      </p:sp>
    </p:spTree>
    <p:extLst>
      <p:ext uri="{BB962C8B-B14F-4D97-AF65-F5344CB8AC3E}">
        <p14:creationId xmlns:p14="http://schemas.microsoft.com/office/powerpoint/2010/main" val="15578803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Currency Conversion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You wanted to convert C$150 into U.S. dollars </a:t>
                </a:r>
              </a:p>
              <a:p>
                <a:pPr lvl="1"/>
                <a:r>
                  <a:rPr lang="en-US" dirty="0"/>
                  <a:t>The exchange rate is one CDN dollar is worth 0.7393      US dollars, and that one US dollar is worth 1.3526 CDN dollars</a:t>
                </a:r>
              </a:p>
              <a:p>
                <a:r>
                  <a:rPr lang="en-US" dirty="0"/>
                  <a:t>How much would you receive in U.S. dollars?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𝐾𝑛𝑜𝑤𝑛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𝑟𝑎𝑡𝑖𝑜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𝑈𝑆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$1.00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𝐶𝐷𝑁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$1.3526</m:t>
                        </m:r>
                      </m:den>
                    </m:f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𝑆𝑒𝑐𝑜𝑛𝑑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𝑟𝑎𝑡𝑖𝑜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𝑈𝑆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$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𝐶𝐷𝑁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$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150</m:t>
                        </m:r>
                      </m:den>
                    </m:f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391" t="-2241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80939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Currency Conversion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𝑃𝑟𝑜𝑝𝑜𝑟𝑡𝑖𝑜𝑛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𝑈𝑆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$1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𝐶𝐷𝑁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$1.3526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𝑈𝑆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$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𝐶𝐷𝑁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$150</m:t>
                        </m:r>
                      </m:den>
                    </m:f>
                  </m:oMath>
                </a14:m>
                <a:endParaRPr lang="en-US" b="0" dirty="0"/>
              </a:p>
              <a:p>
                <a:r>
                  <a:rPr lang="en-US" dirty="0"/>
                  <a:t>Cross-multiply and solve</a:t>
                </a:r>
              </a:p>
              <a:p>
                <a:pPr marL="0" indent="0">
                  <a:buNone/>
                </a:pPr>
                <a:endParaRPr lang="en-US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1.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3526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=150=$110.90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>
                    <a:solidFill>
                      <a:srgbClr val="FF0000"/>
                    </a:solidFill>
                  </a:rPr>
                  <a:t>C$150</a:t>
                </a:r>
                <a:r>
                  <a:rPr lang="en-US" dirty="0"/>
                  <a:t> is worth </a:t>
                </a:r>
                <a:r>
                  <a:rPr lang="en-US" dirty="0">
                    <a:solidFill>
                      <a:srgbClr val="FF0000"/>
                    </a:solidFill>
                  </a:rPr>
                  <a:t>US$110.90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546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031347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52EBC0-FD06-4B5A-8518-95FE167FA2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Currency Conversion – Another Method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E94671E-4655-40D1-9163-D5804391A61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𝑃𝑟𝑜𝑝𝑜𝑟𝑡𝑖𝑜𝑛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𝑈𝑆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$1</m:t>
                        </m:r>
                      </m:num>
                      <m:den>
                        <m:r>
                          <a:rPr lang="en-CA" b="0" i="1" smtClean="0">
                            <a:latin typeface="Cambria Math" panose="02040503050406030204" pitchFamily="18" charset="0"/>
                          </a:rPr>
                          <m:t>𝑈𝑆</m:t>
                        </m:r>
                        <m:r>
                          <a:rPr lang="en-CA" b="0" i="1" smtClean="0">
                            <a:latin typeface="Cambria Math" panose="02040503050406030204" pitchFamily="18" charset="0"/>
                          </a:rPr>
                          <m:t>$</m:t>
                        </m:r>
                        <m:r>
                          <a:rPr lang="en-CA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CA" b="0" i="1" smtClean="0">
                            <a:latin typeface="Cambria Math" panose="02040503050406030204" pitchFamily="18" charset="0"/>
                          </a:rPr>
                          <m:t>𝐶𝐷𝑁</m:t>
                        </m:r>
                        <m:r>
                          <a:rPr lang="en-CA" b="0" i="1" smtClean="0">
                            <a:latin typeface="Cambria Math" panose="02040503050406030204" pitchFamily="18" charset="0"/>
                          </a:rPr>
                          <m:t>$1.3526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𝐶𝐷𝑁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$150</m:t>
                        </m:r>
                      </m:den>
                    </m:f>
                  </m:oMath>
                </a14:m>
                <a:endParaRPr lang="en-US" dirty="0"/>
              </a:p>
              <a:p>
                <a:r>
                  <a:rPr lang="en-US" dirty="0"/>
                  <a:t>Cross-multiply and solve</a:t>
                </a:r>
              </a:p>
              <a:p>
                <a:r>
                  <a:rPr lang="en-US" dirty="0"/>
                  <a:t>I think this method is easier as we group US$ in one “column” and CDN$ in the other.</a:t>
                </a:r>
              </a:p>
              <a:p>
                <a:pPr marL="0" indent="0">
                  <a:buNone/>
                </a:pPr>
                <a:endParaRPr lang="en-US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1.</m:t>
                      </m:r>
                      <m:r>
                        <a:rPr lang="en-CA" i="1">
                          <a:latin typeface="Cambria Math" panose="02040503050406030204" pitchFamily="18" charset="0"/>
                        </a:rPr>
                        <m:t>3526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=150=$110.90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>
                    <a:solidFill>
                      <a:srgbClr val="FF0000"/>
                    </a:solidFill>
                  </a:rPr>
                  <a:t>C$150</a:t>
                </a:r>
                <a:r>
                  <a:rPr lang="en-US" dirty="0"/>
                  <a:t> is worth </a:t>
                </a:r>
                <a:r>
                  <a:rPr lang="en-US" dirty="0">
                    <a:solidFill>
                      <a:srgbClr val="FF0000"/>
                    </a:solidFill>
                  </a:rPr>
                  <a:t>US$110.90</a:t>
                </a:r>
              </a:p>
              <a:p>
                <a:endParaRPr lang="en-CA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E94671E-4655-40D1-9163-D5804391A61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546" r="-23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907060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Cross Rate Tables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/>
              <a:t>Cross rate tables </a:t>
            </a:r>
            <a:r>
              <a:rPr lang="en-US" dirty="0"/>
              <a:t>are commonly found in newspapers and business and travel magazines</a:t>
            </a:r>
          </a:p>
          <a:p>
            <a:r>
              <a:rPr lang="en-US" dirty="0"/>
              <a:t>They show the exchange rates between a number of currencies</a:t>
            </a:r>
          </a:p>
        </p:txBody>
      </p:sp>
    </p:spTree>
    <p:extLst>
      <p:ext uri="{BB962C8B-B14F-4D97-AF65-F5344CB8AC3E}">
        <p14:creationId xmlns:p14="http://schemas.microsoft.com/office/powerpoint/2010/main" val="2187842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615" y="365126"/>
            <a:ext cx="8221735" cy="1325563"/>
          </a:xfrm>
        </p:spPr>
        <p:txBody>
          <a:bodyPr>
            <a:normAutofit/>
          </a:bodyPr>
          <a:lstStyle/>
          <a:p>
            <a:r>
              <a:rPr lang="en-CA" dirty="0"/>
              <a:t>From Bloomberg.com</a:t>
            </a:r>
            <a:br>
              <a:rPr lang="en-CA" dirty="0"/>
            </a:br>
            <a:r>
              <a:rPr lang="en-CA" sz="2200" dirty="0"/>
              <a:t>https://www.bloomberg.com/markets/currencies/cross-rates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DE8B3C1-77FD-4F81-A1DC-D412B01CF0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213" y="1690689"/>
            <a:ext cx="7834538" cy="4033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7574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Practice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In July of 2019 the price of 1% milk was $US2.49 per US gallon in Las Vegas, £0.59 per litre in Cheshunt, England and $Cdn4.90 for 4 litres in Edmonton.  Rank the cities from lowest to highest milk price.  One US gallon is equivalent to 3.79 litres. </a:t>
            </a:r>
          </a:p>
          <a:p>
            <a:r>
              <a:rPr lang="en-CA" dirty="0"/>
              <a:t>We will do this together in class and on the video clip</a:t>
            </a:r>
          </a:p>
        </p:txBody>
      </p:sp>
    </p:spTree>
    <p:extLst>
      <p:ext uri="{BB962C8B-B14F-4D97-AF65-F5344CB8AC3E}">
        <p14:creationId xmlns:p14="http://schemas.microsoft.com/office/powerpoint/2010/main" val="41702406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Index Numbers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To construct an index number, you must select one of the two values as the denominator of the ratio</a:t>
            </a:r>
          </a:p>
          <a:p>
            <a:pPr lvl="1"/>
            <a:r>
              <a:rPr lang="en-US" dirty="0"/>
              <a:t>The point in time at which the denominator was measured is called the base period</a:t>
            </a:r>
          </a:p>
          <a:p>
            <a:r>
              <a:rPr lang="en-US" dirty="0"/>
              <a:t>The index for the base period is often 100</a:t>
            </a:r>
          </a:p>
          <a:p>
            <a:pPr lvl="1"/>
            <a:r>
              <a:rPr lang="en-US" dirty="0"/>
              <a:t>The difference between an index number and 100 indicates the relative change that has taken place</a:t>
            </a:r>
          </a:p>
        </p:txBody>
      </p:sp>
    </p:spTree>
    <p:extLst>
      <p:ext uri="{BB962C8B-B14F-4D97-AF65-F5344CB8AC3E}">
        <p14:creationId xmlns:p14="http://schemas.microsoft.com/office/powerpoint/2010/main" val="38148272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Ratios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700" dirty="0"/>
              <a:t>A ratio is a comparison of the </a:t>
            </a:r>
            <a:r>
              <a:rPr lang="en-US" sz="2700" i="1" dirty="0"/>
              <a:t>relative </a:t>
            </a:r>
            <a:r>
              <a:rPr lang="en-US" sz="2700" dirty="0"/>
              <a:t>values of numbers or quantities</a:t>
            </a:r>
          </a:p>
          <a:p>
            <a:r>
              <a:rPr lang="en-US" sz="2700" dirty="0"/>
              <a:t>When two or more ratios are equivalent, a proportion equating the ratios can be set up</a:t>
            </a:r>
          </a:p>
          <a:p>
            <a:r>
              <a:rPr lang="en-US" sz="2700" dirty="0"/>
              <a:t>Business information is often based on a comparison of related quantities stated in the form of a ratio</a:t>
            </a:r>
          </a:p>
          <a:p>
            <a:pPr lvl="1"/>
            <a:r>
              <a:rPr lang="en-US" sz="2300" dirty="0"/>
              <a:t>For example: </a:t>
            </a:r>
          </a:p>
          <a:p>
            <a:pPr lvl="1"/>
            <a:r>
              <a:rPr lang="en-US" sz="2300" dirty="0"/>
              <a:t>P/E ratio (ratio of per share price of a company relative to its per share annual earnings)</a:t>
            </a:r>
          </a:p>
          <a:p>
            <a:pPr lvl="1"/>
            <a:r>
              <a:rPr lang="en-US" sz="2300" dirty="0"/>
              <a:t>Debt to Equity ratio = Total liabilities/Shareholder equity</a:t>
            </a:r>
          </a:p>
          <a:p>
            <a:pPr lvl="1"/>
            <a:endParaRPr lang="en-US" sz="2300" dirty="0"/>
          </a:p>
          <a:p>
            <a:pPr marL="0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2154217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Application - Index Numbers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/>
              </a:bodyPr>
              <a:lstStyle/>
              <a:p>
                <a:r>
                  <a:rPr lang="en-US" dirty="0"/>
                  <a:t>In the school year 2016-17 the average tuition (does not include library fees, student union fees, </a:t>
                </a:r>
                <a:r>
                  <a:rPr lang="en-US" dirty="0" err="1"/>
                  <a:t>etc</a:t>
                </a:r>
                <a:r>
                  <a:rPr lang="en-US" dirty="0"/>
                  <a:t>) for a business student in Canada was $6810.  In 2017-18 it was $7068. In 2018/2019 it was $7409 and in 2019/2020 it was $6827</a:t>
                </a:r>
              </a:p>
              <a:p>
                <a:r>
                  <a:rPr lang="en-US" dirty="0"/>
                  <a:t>Compare the two prices to create an index number</a:t>
                </a:r>
              </a:p>
              <a:p>
                <a:pPr lvl="1"/>
                <a:r>
                  <a:rPr lang="en-US" dirty="0"/>
                  <a:t>The change in price over the time period 2019 to 2020 can be measured in relative terms by writing the ratio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𝑃𝑟𝑖𝑐𝑒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2020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𝑃𝑟𝑖𝑐𝑒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2019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CA" b="0" dirty="0"/>
              </a:p>
              <a:p>
                <a:pPr marL="457200" lvl="1" indent="0">
                  <a:buNone/>
                </a:pPr>
                <a:endParaRPr lang="en-CA" b="0" dirty="0"/>
              </a:p>
              <a:p>
                <a:pPr lvl="1"/>
                <a:r>
                  <a:rPr lang="en-US" dirty="0"/>
                  <a:t>Indicates that the price of the tuition in 2020 was ___% (higher or lower) than in 2019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159" t="-2101" r="-1159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762528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 Index Numbers -  Consumer Price Index (CPI)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most widely accepted indicator of changes in the overall price level of goods and services</a:t>
            </a:r>
          </a:p>
          <a:p>
            <a:r>
              <a:rPr lang="en-US" dirty="0"/>
              <a:t>In Canada, a fixed “basket” or collection of goods and services is used to represent all Canadian goods and services</a:t>
            </a:r>
          </a:p>
          <a:p>
            <a:r>
              <a:rPr lang="en-US" dirty="0"/>
              <a:t>The prices of the items in this collection are monitored and are used to represent the price change of all goods and services</a:t>
            </a:r>
          </a:p>
        </p:txBody>
      </p:sp>
    </p:spTree>
    <p:extLst>
      <p:ext uri="{BB962C8B-B14F-4D97-AF65-F5344CB8AC3E}">
        <p14:creationId xmlns:p14="http://schemas.microsoft.com/office/powerpoint/2010/main" val="248236741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Consumer Price Index (CPI)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The CPI is currently based on 2002 price levels and is published monthly by Statistics Canada</a:t>
            </a:r>
          </a:p>
          <a:p>
            <a:r>
              <a:rPr lang="en-US" dirty="0"/>
              <a:t>For example, the June 2018 CPI of 133.6 indicated that the price level increased 33.6% from 2002</a:t>
            </a:r>
          </a:p>
          <a:p>
            <a:r>
              <a:rPr lang="en-US" dirty="0"/>
              <a:t>For April 2020 the CPI was 135.7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r>
              <a:rPr lang="en-US" dirty="0"/>
              <a:t>See </a:t>
            </a:r>
            <a:r>
              <a:rPr lang="en-US" dirty="0">
                <a:hlinkClick r:id="rId2"/>
              </a:rPr>
              <a:t>https://www150.statcan.gc.ca/t1/tbl1/en/tv.action?pid=1810000401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2420434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Purchasing Power of Dollar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The purchasing power of the dollar is the reciprocal of the CPI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The CPI was 120.0 for July 2011 and 135.7 for April 2020</a:t>
            </a:r>
          </a:p>
          <a:p>
            <a:endParaRPr lang="en-US" dirty="0"/>
          </a:p>
          <a:p>
            <a:endParaRPr lang="en-US" dirty="0"/>
          </a:p>
          <a:p>
            <a:pPr lvl="2"/>
            <a:r>
              <a:rPr lang="en-US" dirty="0"/>
              <a:t>In July 2011 the dollar could purchase only 83.3% of what it could purchase in 2002 (the base year)</a:t>
            </a:r>
          </a:p>
          <a:p>
            <a:pPr lvl="2"/>
            <a:r>
              <a:rPr lang="en-US" dirty="0"/>
              <a:t>In April 2020, the dollar could purchase even less (about 73.69% of what it could purchase in 2002)</a:t>
            </a:r>
          </a:p>
          <a:p>
            <a:pPr lvl="2"/>
            <a:r>
              <a:rPr lang="en-US" dirty="0"/>
              <a:t>In April 2020, the dollar could purchase ______% of what it could in July 2011.</a:t>
            </a:r>
          </a:p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905001" y="2580258"/>
                <a:ext cx="5198283" cy="563680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m>
                        <m:mPr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mPr>
                        <m:mr>
                          <m:e>
                            <m:r>
                              <m:rPr>
                                <m:brk m:alnAt="7"/>
                              </m:rPr>
                              <a:rPr lang="en-US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𝑢𝑟𝑐h𝑎𝑠𝑖𝑛𝑔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𝑃𝑜𝑤𝑒𝑟</m:t>
                            </m:r>
                          </m:e>
                        </m:mr>
                        <m:m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𝑜𝑓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𝑡h𝑒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𝐷𝑜𝑙𝑙𝑎𝑟</m:t>
                            </m:r>
                          </m:e>
                        </m:mr>
                      </m:m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$1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𝐶𝑜𝑛𝑠𝑢𝑚𝑒𝑟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𝑃𝑟𝑖𝑐𝑒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𝐼𝑛𝑑𝑒𝑥</m:t>
                          </m:r>
                        </m:den>
                      </m:f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100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5001" y="2580258"/>
                <a:ext cx="5198283" cy="56368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1905001" y="3898570"/>
                <a:ext cx="5748866" cy="6284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$1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20.0</m:t>
                          </m:r>
                        </m:den>
                      </m:f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100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=0.8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333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  ;  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$1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35.7</m:t>
                          </m:r>
                        </m:den>
                      </m:f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100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=0.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7369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5001" y="3898570"/>
                <a:ext cx="5748866" cy="62844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8126028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Calculating Real Income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CPI can be used to eliminate the effect of inflation on income by adjusting nominal income (income stated in current dollars) to real income (income stated in base-period dollars)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658586" y="4129154"/>
                <a:ext cx="5542223" cy="584519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 panose="02040503050406030204" pitchFamily="18" charset="0"/>
                        </a:rPr>
                        <m:t>𝑅𝑒𝑎𝑙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𝐼𝑛𝑐𝑜𝑚𝑒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𝐼𝑛𝑐𝑜𝑚𝑒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𝑖𝑛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𝐶𝑢𝑟𝑟𝑒𝑛𝑡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𝐷𝑜𝑙𝑙𝑎𝑟𝑠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𝐶𝑜𝑛𝑠𝑢𝑚𝑒𝑟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𝑃𝑟𝑖𝑐𝑒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𝐼𝑛𝑑𝑒𝑥</m:t>
                          </m:r>
                        </m:den>
                      </m:f>
                      <m:d>
                        <m:d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100</m:t>
                          </m:r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8586" y="4129154"/>
                <a:ext cx="5542223" cy="584519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185000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Calculating Real Income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James’ income was $50,000 in 2018, $53,000 in 2019, and $54 500 in 2020</a:t>
            </a:r>
          </a:p>
          <a:p>
            <a:pPr lvl="1"/>
            <a:r>
              <a:rPr lang="en-US" dirty="0"/>
              <a:t>The Canadian CPI was 133.4 at the end of 2018 and 136.4 at the end of 2019</a:t>
            </a:r>
          </a:p>
          <a:p>
            <a:pPr lvl="1"/>
            <a:r>
              <a:rPr lang="en-US" dirty="0"/>
              <a:t>The CPI base year is 2002</a:t>
            </a:r>
          </a:p>
          <a:p>
            <a:pPr marL="428625" indent="-428625">
              <a:buFont typeface="+mj-lt"/>
              <a:buAutoNum type="romanLcPeriod"/>
            </a:pPr>
            <a:r>
              <a:rPr lang="en-US" dirty="0"/>
              <a:t>Determine James’ real income in 2018 and  2019</a:t>
            </a:r>
          </a:p>
          <a:p>
            <a:pPr marL="428625" indent="-428625">
              <a:buFont typeface="+mj-lt"/>
              <a:buAutoNum type="romanLcPeriod"/>
            </a:pPr>
            <a:r>
              <a:rPr lang="en-US" dirty="0"/>
              <a:t>Should James be happy about his increases in salary from 2018 to 2019?</a:t>
            </a:r>
          </a:p>
        </p:txBody>
      </p:sp>
    </p:spTree>
    <p:extLst>
      <p:ext uri="{BB962C8B-B14F-4D97-AF65-F5344CB8AC3E}">
        <p14:creationId xmlns:p14="http://schemas.microsoft.com/office/powerpoint/2010/main" val="177599160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Calculating Real Income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28650" y="2057401"/>
                <a:ext cx="7886700" cy="3394472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𝑅𝑒𝑎𝑙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𝐼𝑛𝑐𝑜𝑚𝑒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20</m:t>
                        </m:r>
                        <m:r>
                          <a:rPr lang="en-CA" b="0" i="1" smtClean="0">
                            <a:latin typeface="Cambria Math" panose="02040503050406030204" pitchFamily="18" charset="0"/>
                          </a:rPr>
                          <m:t>18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CA" b="0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,000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CA" b="0" i="1" smtClean="0">
                            <a:latin typeface="Cambria Math" panose="02040503050406030204" pitchFamily="18" charset="0"/>
                          </a:rPr>
                          <m:t>33.4</m:t>
                        </m:r>
                      </m:den>
                    </m:f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100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=$</m:t>
                    </m:r>
                    <m:r>
                      <a:rPr lang="en-CA" b="0" i="1" smtClean="0">
                        <a:latin typeface="Cambria Math" panose="02040503050406030204" pitchFamily="18" charset="0"/>
                      </a:rPr>
                      <m:t>37,481.26</m:t>
                    </m:r>
                  </m:oMath>
                </a14:m>
                <a:endParaRPr lang="en-US" b="0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𝑅𝑒𝑎𝑙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𝐼𝑛𝑐𝑜𝑚𝑒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20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CA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CA" b="0" i="1" smtClean="0">
                            <a:latin typeface="Cambria Math" panose="02040503050406030204" pitchFamily="18" charset="0"/>
                          </a:rPr>
                          <m:t>3,0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00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CA" b="0" i="1" smtClean="0">
                            <a:latin typeface="Cambria Math" panose="02040503050406030204" pitchFamily="18" charset="0"/>
                          </a:rPr>
                          <m:t>36.4</m:t>
                        </m:r>
                      </m:den>
                    </m:f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100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=$</m:t>
                    </m:r>
                    <m:r>
                      <a:rPr lang="en-CA" b="0" i="1" smtClean="0">
                        <a:latin typeface="Cambria Math" panose="02040503050406030204" pitchFamily="18" charset="0"/>
                      </a:rPr>
                      <m:t>38,856.30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James has experienced an increase in his purchasing power so nicely done James!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8650" y="2057401"/>
                <a:ext cx="7886700" cy="3394472"/>
              </a:xfrm>
              <a:blipFill>
                <a:blip r:embed="rId2"/>
                <a:stretch>
                  <a:fillRect l="-1391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278951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Index Numbers </a:t>
            </a:r>
            <a:br>
              <a:rPr lang="en-CA" dirty="0"/>
            </a:br>
            <a:r>
              <a:rPr lang="en-CA" dirty="0"/>
              <a:t>Practice Problem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The S&amp;P/TSX Composite Index was $14,795 on Sept 2, 2016 and on June 2, 2020 it was worth $15,394.  </a:t>
            </a:r>
          </a:p>
          <a:p>
            <a:r>
              <a:rPr lang="en-CA" dirty="0"/>
              <a:t>Josh holds an investment portfolio representative of the stocks in the index.  If the value of the portfolio on Sept 2, 2016, was $279,510, what was the value of the portfolio on June 2, 2020?</a:t>
            </a:r>
          </a:p>
        </p:txBody>
      </p:sp>
    </p:spTree>
    <p:extLst>
      <p:ext uri="{BB962C8B-B14F-4D97-AF65-F5344CB8AC3E}">
        <p14:creationId xmlns:p14="http://schemas.microsoft.com/office/powerpoint/2010/main" val="14258339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Ratios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Can be written in the following ways:</a:t>
            </a:r>
          </a:p>
          <a:p>
            <a:pPr marL="0" indent="0">
              <a:buNone/>
            </a:pPr>
            <a:r>
              <a:rPr lang="en-US" b="1" dirty="0"/>
              <a:t>(a) </a:t>
            </a:r>
            <a:r>
              <a:rPr lang="en-US" dirty="0"/>
              <a:t>by using the word “to,” such as in “5 to 2”;</a:t>
            </a:r>
          </a:p>
          <a:p>
            <a:pPr marL="0" indent="0">
              <a:buNone/>
            </a:pPr>
            <a:r>
              <a:rPr lang="en-US" b="1" dirty="0"/>
              <a:t>(b) </a:t>
            </a:r>
            <a:r>
              <a:rPr lang="en-US" dirty="0"/>
              <a:t>by using a colon, such as in “5 : 2”;</a:t>
            </a:r>
          </a:p>
          <a:p>
            <a:pPr marL="0" indent="0">
              <a:buNone/>
            </a:pPr>
            <a:r>
              <a:rPr lang="en-US" b="1" dirty="0"/>
              <a:t>(c) </a:t>
            </a:r>
            <a:r>
              <a:rPr lang="en-US" dirty="0"/>
              <a:t>as a common fraction, such as “5/2”;</a:t>
            </a:r>
          </a:p>
          <a:p>
            <a:pPr marL="0" indent="0">
              <a:buNone/>
            </a:pPr>
            <a:r>
              <a:rPr lang="en-US" b="1" dirty="0"/>
              <a:t>(d) </a:t>
            </a:r>
            <a:r>
              <a:rPr lang="en-US" dirty="0"/>
              <a:t>as a decimal, such as “2.50”;</a:t>
            </a:r>
          </a:p>
          <a:p>
            <a:pPr marL="0" indent="0">
              <a:buNone/>
            </a:pPr>
            <a:r>
              <a:rPr lang="en-US" b="1" dirty="0"/>
              <a:t>(e) </a:t>
            </a:r>
            <a:r>
              <a:rPr lang="en-US" dirty="0"/>
              <a:t>as a percent, such as “250%.”</a:t>
            </a:r>
          </a:p>
          <a:p>
            <a:r>
              <a:rPr lang="en-US" dirty="0"/>
              <a:t>When comparing more than two numbers or quantities, using the colon is preferred</a:t>
            </a:r>
          </a:p>
          <a:p>
            <a:pPr lvl="1"/>
            <a:r>
              <a:rPr lang="nn-NO" dirty="0"/>
              <a:t>5 kg : 3 kg : 2 kg we usually drop the units of measure</a:t>
            </a:r>
          </a:p>
          <a:p>
            <a:pPr lvl="1"/>
            <a:r>
              <a:rPr lang="en-US" dirty="0"/>
              <a:t>5 : 3 : 2</a:t>
            </a:r>
          </a:p>
          <a:p>
            <a:pPr lvl="1"/>
            <a:r>
              <a:rPr lang="en-US" dirty="0"/>
              <a:t>The numbers appearing in a ratio are called the </a:t>
            </a:r>
            <a:r>
              <a:rPr lang="en-US" u="sng" dirty="0"/>
              <a:t>terms of the ratio</a:t>
            </a:r>
            <a:endParaRPr lang="nn-NO" u="sng" dirty="0"/>
          </a:p>
          <a:p>
            <a:pPr marL="0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1797521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Reducing Ratios to Lowest Terms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The procedure used to reduce ratios to lowest terms is the same as that used to reduce fractions to lowest terms</a:t>
            </a:r>
          </a:p>
          <a:p>
            <a:r>
              <a:rPr lang="en-US" sz="2400" dirty="0"/>
              <a:t>When a ratio is expressed by an improper fraction that reduces to a whole number, the denominator “1” must be written to indicate that two quantities are being compared</a:t>
            </a:r>
          </a:p>
          <a:p>
            <a:r>
              <a:rPr lang="en-US" sz="2400" dirty="0"/>
              <a:t>Practice Problem:</a:t>
            </a:r>
          </a:p>
          <a:p>
            <a:r>
              <a:rPr lang="en-US" sz="2400" dirty="0"/>
              <a:t>Reduce each of the following ratios to lowest terms</a:t>
            </a:r>
          </a:p>
          <a:p>
            <a:pPr lvl="1"/>
            <a:r>
              <a:rPr lang="en-US" sz="2000" dirty="0"/>
              <a:t>A. 64:28:12 </a:t>
            </a:r>
          </a:p>
          <a:p>
            <a:pPr lvl="1"/>
            <a:r>
              <a:rPr lang="en-US" sz="2000" dirty="0"/>
              <a:t>B. 96:144:48 (we will do this one together in the video clip)</a:t>
            </a:r>
          </a:p>
          <a:p>
            <a:pPr lvl="1"/>
            <a:r>
              <a:rPr lang="en-US" sz="2000" dirty="0"/>
              <a:t>Factoring is important</a:t>
            </a:r>
          </a:p>
          <a:p>
            <a:pPr lvl="1"/>
            <a:r>
              <a:rPr lang="en-US" sz="2000" dirty="0"/>
              <a:t>Answers to both are in the notes section.</a:t>
            </a:r>
          </a:p>
          <a:p>
            <a:pPr marL="342900" lvl="1" indent="0">
              <a:buNone/>
            </a:pPr>
            <a:endParaRPr lang="en-US" sz="2400" dirty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en-CA" sz="2400" dirty="0"/>
          </a:p>
        </p:txBody>
      </p:sp>
    </p:spTree>
    <p:extLst>
      <p:ext uri="{BB962C8B-B14F-4D97-AF65-F5344CB8AC3E}">
        <p14:creationId xmlns:p14="http://schemas.microsoft.com/office/powerpoint/2010/main" val="5854533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Equivalent Ratios in Higher Terms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/>
              <a:t>Multiply </a:t>
            </a:r>
            <a:r>
              <a:rPr lang="en-US" dirty="0"/>
              <a:t>each term of a ratio by the same number</a:t>
            </a:r>
          </a:p>
          <a:p>
            <a:r>
              <a:rPr lang="en-US" dirty="0"/>
              <a:t>Higher-term ratios are used to eliminate decimals from the terms of a ratio</a:t>
            </a:r>
          </a:p>
          <a:p>
            <a:r>
              <a:rPr lang="en-US" dirty="0"/>
              <a:t>1.25 : 3.75 : 7.5</a:t>
            </a:r>
          </a:p>
          <a:p>
            <a:pPr marL="0" indent="0">
              <a:buNone/>
            </a:pPr>
            <a:r>
              <a:rPr lang="en-US" dirty="0"/>
              <a:t>	= 125 : 375 : 750 </a:t>
            </a:r>
          </a:p>
          <a:p>
            <a:pPr marL="0" indent="0">
              <a:buNone/>
            </a:pPr>
            <a:r>
              <a:rPr lang="en-US" dirty="0"/>
              <a:t>	= (1 x 125) : (3 x 125) : (6 x 125)</a:t>
            </a:r>
          </a:p>
          <a:p>
            <a:pPr marL="0" indent="0">
              <a:buNone/>
            </a:pPr>
            <a:r>
              <a:rPr lang="en-US" dirty="0"/>
              <a:t>	= 1 : 3 : 6</a:t>
            </a:r>
          </a:p>
          <a:p>
            <a:pPr marL="0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9142240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Allocation Involving Ratios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Allocate 968 in the ratio of </a:t>
            </a:r>
            <a:r>
              <a:rPr lang="en-US" dirty="0">
                <a:solidFill>
                  <a:srgbClr val="FF0000"/>
                </a:solidFill>
              </a:rPr>
              <a:t>5:3</a:t>
            </a:r>
          </a:p>
          <a:p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13674098"/>
                  </p:ext>
                </p:extLst>
              </p:nvPr>
            </p:nvGraphicFramePr>
            <p:xfrm>
              <a:off x="988291" y="2428561"/>
              <a:ext cx="6889616" cy="404393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45308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3436536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278130"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Method A</a:t>
                          </a: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Method B</a:t>
                          </a:r>
                        </a:p>
                      </a:txBody>
                      <a:tcPr marL="68580" marR="68580" marT="34290" marB="34290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693420"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Total Number of Parts is            5 + 3 = 8</a:t>
                          </a: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dirty="0"/>
                            <a:t>Total Number of Parts is            5 + 3 = 8</a:t>
                          </a:r>
                        </a:p>
                        <a:p>
                          <a:endParaRPr lang="en-US" sz="2400" dirty="0"/>
                        </a:p>
                      </a:txBody>
                      <a:tcPr marL="68580" marR="68580" marT="34290" marB="34290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7190"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Value of</a:t>
                          </a:r>
                          <a:r>
                            <a:rPr lang="en-US" sz="2400" baseline="0" dirty="0"/>
                            <a:t> Each Part is               968 ÷ 8 = 121</a:t>
                          </a:r>
                          <a:endParaRPr lang="en-US" sz="2400" dirty="0"/>
                        </a:p>
                      </a:txBody>
                      <a:tcPr marL="68580" marR="68580" marT="34290" marB="34290"/>
                    </a:tc>
                    <a:tc rowSpan="2"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en-US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en-US" sz="240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CA" sz="2400" b="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5</m:t>
                                        </m:r>
                                      </m:num>
                                      <m:den>
                                        <m:r>
                                          <a:rPr lang="en-CA" sz="2400" b="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8</m:t>
                                        </m:r>
                                      </m:den>
                                    </m:f>
                                  </m:e>
                                </m:d>
                                <m:r>
                                  <a:rPr lang="en-US" sz="240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×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968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605</m:t>
                                </m:r>
                              </m:oMath>
                            </m:oMathPara>
                          </a14:m>
                          <a:endParaRPr lang="en-US" sz="2400" dirty="0"/>
                        </a:p>
                        <a:p>
                          <a:endParaRPr lang="en-US" sz="2400" dirty="0"/>
                        </a:p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en-US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en-US" sz="240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CA" sz="2400" b="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num>
                                      <m:den>
                                        <m:r>
                                          <a:rPr lang="en-CA" sz="2400" b="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8</m:t>
                                        </m:r>
                                      </m:den>
                                    </m:f>
                                  </m:e>
                                </m:d>
                                <m:r>
                                  <a:rPr lang="en-US" sz="240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×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968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363</m:t>
                                </m:r>
                              </m:oMath>
                            </m:oMathPara>
                          </a14:m>
                          <a:endParaRPr lang="en-US" sz="2400" dirty="0"/>
                        </a:p>
                        <a:p>
                          <a:endParaRPr lang="en-US" sz="2400" dirty="0"/>
                        </a:p>
                      </a:txBody>
                      <a:tcPr marL="68580" marR="68580" marT="34290" marB="34290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693420">
                    <a:tc>
                      <a:txBody>
                        <a:bodyPr/>
                        <a:lstStyle/>
                        <a:p>
                          <a:r>
                            <a:rPr lang="en-US" sz="2400" dirty="0">
                              <a:solidFill>
                                <a:srgbClr val="FF0000"/>
                              </a:solidFill>
                            </a:rPr>
                            <a:t>5</a:t>
                          </a:r>
                          <a:r>
                            <a:rPr lang="en-US" sz="2400" dirty="0"/>
                            <a:t> x 121 = 605</a:t>
                          </a:r>
                        </a:p>
                        <a:p>
                          <a:r>
                            <a:rPr lang="en-US" sz="2400" dirty="0">
                              <a:solidFill>
                                <a:srgbClr val="FF0000"/>
                              </a:solidFill>
                            </a:rPr>
                            <a:t>3</a:t>
                          </a:r>
                          <a:r>
                            <a:rPr lang="en-US" sz="2400" dirty="0"/>
                            <a:t> x 121 = 363</a:t>
                          </a:r>
                        </a:p>
                      </a:txBody>
                      <a:tcPr marL="68580" marR="68580" marT="34290" marB="34290"/>
                    </a:tc>
                    <a:tc vMerge="1"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13674098"/>
                  </p:ext>
                </p:extLst>
              </p:nvPr>
            </p:nvGraphicFramePr>
            <p:xfrm>
              <a:off x="988291" y="2428561"/>
              <a:ext cx="6889616" cy="404393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45308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3436536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434340"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Method A</a:t>
                          </a: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Method B</a:t>
                          </a:r>
                        </a:p>
                      </a:txBody>
                      <a:tcPr marL="68580" marR="68580" marT="34290" marB="34290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1165860"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Total Number of Parts is            5 + 3 = 8</a:t>
                          </a: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dirty="0"/>
                            <a:t>Total Number of Parts is            5 + 3 = 8</a:t>
                          </a:r>
                        </a:p>
                        <a:p>
                          <a:endParaRPr lang="en-US" sz="2400" dirty="0"/>
                        </a:p>
                      </a:txBody>
                      <a:tcPr marL="68580" marR="68580" marT="34290" marB="34290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800100"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Value of</a:t>
                          </a:r>
                          <a:r>
                            <a:rPr lang="en-US" sz="2400" baseline="0" dirty="0"/>
                            <a:t> Each Part is               968 ÷ 8 = 121</a:t>
                          </a:r>
                          <a:endParaRPr lang="en-US" sz="2400" dirty="0"/>
                        </a:p>
                      </a:txBody>
                      <a:tcPr marL="68580" marR="68580" marT="34290" marB="34290"/>
                    </a:tc>
                    <a:tc rowSpan="2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34290" marB="34290">
                        <a:blipFill>
                          <a:blip r:embed="rId2"/>
                          <a:stretch>
                            <a:fillRect l="-100709" t="-67830" r="-709" b="-49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1643634">
                    <a:tc>
                      <a:txBody>
                        <a:bodyPr/>
                        <a:lstStyle/>
                        <a:p>
                          <a:r>
                            <a:rPr lang="en-US" sz="2400" dirty="0">
                              <a:solidFill>
                                <a:srgbClr val="FF0000"/>
                              </a:solidFill>
                            </a:rPr>
                            <a:t>5</a:t>
                          </a:r>
                          <a:r>
                            <a:rPr lang="en-US" sz="2400" dirty="0"/>
                            <a:t> x 121 = 605</a:t>
                          </a:r>
                        </a:p>
                        <a:p>
                          <a:r>
                            <a:rPr lang="en-US" sz="2400" dirty="0">
                              <a:solidFill>
                                <a:srgbClr val="FF0000"/>
                              </a:solidFill>
                            </a:rPr>
                            <a:t>3</a:t>
                          </a:r>
                          <a:r>
                            <a:rPr lang="en-US" sz="2400" dirty="0"/>
                            <a:t> x 121 = 363</a:t>
                          </a:r>
                        </a:p>
                      </a:txBody>
                      <a:tcPr marL="68580" marR="68580" marT="34290" marB="34290"/>
                    </a:tc>
                    <a:tc vMerge="1"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1618407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Practice Problems 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CA" dirty="0"/>
              <a:t>The cost of a cap is made up of $4.25 direct material cost, $2.75 direct labour cost, and $3.25 overhead.  What is the ratio that exists between the three elements of cost?</a:t>
            </a:r>
          </a:p>
          <a:p>
            <a:r>
              <a:rPr lang="en-CA" dirty="0"/>
              <a:t>Executive salaries are charged to three operating divisions on the basis of capital investment in the three divisions.  If the investment is $10.8 million in the Edmonton Division, $8.4 million in the Red Deer Division, and $14.4 million in the Calgary Division, how should executive salaries of $588,000 be allocated to the three divisions?</a:t>
            </a:r>
          </a:p>
        </p:txBody>
      </p:sp>
    </p:spTree>
    <p:extLst>
      <p:ext uri="{BB962C8B-B14F-4D97-AF65-F5344CB8AC3E}">
        <p14:creationId xmlns:p14="http://schemas.microsoft.com/office/powerpoint/2010/main" val="34814280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Proportions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When two ratios are equal, they form a proportion</a:t>
                </a:r>
              </a:p>
              <a:p>
                <a:r>
                  <a:rPr lang="en-US" dirty="0"/>
                  <a:t>3:4 = 6:8</a:t>
                </a:r>
              </a:p>
              <a:p>
                <a:r>
                  <a:rPr lang="en-US" dirty="0"/>
                  <a:t>x:15 = 7:35</a:t>
                </a: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CA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CA" b="0" i="1" smtClean="0">
                            <a:latin typeface="Cambria Math" panose="02040503050406030204" pitchFamily="18" charset="0"/>
                          </a:rPr>
                          <m:t>12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: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den>
                    </m:f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If </a:t>
                </a:r>
                <a:r>
                  <a:rPr lang="en-US" u="sng" dirty="0"/>
                  <a:t>one</a:t>
                </a:r>
                <a:r>
                  <a:rPr lang="en-US" dirty="0"/>
                  <a:t> of the four terms is unknown, the proportions form a linear equation in one variable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043" t="-2241" r="-92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ight Brace 5"/>
          <p:cNvSpPr/>
          <p:nvPr/>
        </p:nvSpPr>
        <p:spPr>
          <a:xfrm>
            <a:off x="2632390" y="2648979"/>
            <a:ext cx="400050" cy="1624913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TextBox 6"/>
          <p:cNvSpPr txBox="1"/>
          <p:nvPr/>
        </p:nvSpPr>
        <p:spPr>
          <a:xfrm>
            <a:off x="3185835" y="3311395"/>
            <a:ext cx="128400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are proportions</a:t>
            </a:r>
          </a:p>
        </p:txBody>
      </p:sp>
    </p:spTree>
    <p:extLst>
      <p:ext uri="{BB962C8B-B14F-4D97-AF65-F5344CB8AC3E}">
        <p14:creationId xmlns:p14="http://schemas.microsoft.com/office/powerpoint/2010/main" val="39646736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3982</TotalTime>
  <Words>2668</Words>
  <Application>Microsoft Office PowerPoint</Application>
  <PresentationFormat>On-screen Show (4:3)</PresentationFormat>
  <Paragraphs>254</Paragraphs>
  <Slides>37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2" baseType="lpstr">
      <vt:lpstr>Arial</vt:lpstr>
      <vt:lpstr>Calibri</vt:lpstr>
      <vt:lpstr>Calibri Light</vt:lpstr>
      <vt:lpstr>Cambria Math</vt:lpstr>
      <vt:lpstr>Office Theme</vt:lpstr>
      <vt:lpstr>Unit 3</vt:lpstr>
      <vt:lpstr>Unit Objectives</vt:lpstr>
      <vt:lpstr>Ratios</vt:lpstr>
      <vt:lpstr>Ratios</vt:lpstr>
      <vt:lpstr>Reducing Ratios to Lowest Terms</vt:lpstr>
      <vt:lpstr>Equivalent Ratios in Higher Terms</vt:lpstr>
      <vt:lpstr>Allocation Involving Ratios</vt:lpstr>
      <vt:lpstr>Practice Problems  </vt:lpstr>
      <vt:lpstr>Proportions</vt:lpstr>
      <vt:lpstr>Proportions</vt:lpstr>
      <vt:lpstr>Practice Problems</vt:lpstr>
      <vt:lpstr>The Basic Percentage Problem A.  Computing Percentages</vt:lpstr>
      <vt:lpstr>Finding a Rate Percent</vt:lpstr>
      <vt:lpstr>Finding the Base</vt:lpstr>
      <vt:lpstr>Practice Problems</vt:lpstr>
      <vt:lpstr>Problems Involving Increase or Decrease</vt:lpstr>
      <vt:lpstr>Examples</vt:lpstr>
      <vt:lpstr>More Practice Problems</vt:lpstr>
      <vt:lpstr>Currency Conversion</vt:lpstr>
      <vt:lpstr>Currency Conversion</vt:lpstr>
      <vt:lpstr>Currency Conversion</vt:lpstr>
      <vt:lpstr>Currency Conversion</vt:lpstr>
      <vt:lpstr>Currency Conversion</vt:lpstr>
      <vt:lpstr>Currency Conversion</vt:lpstr>
      <vt:lpstr>Currency Conversion – Another Method</vt:lpstr>
      <vt:lpstr>Using Cross Rate Tables</vt:lpstr>
      <vt:lpstr>From Bloomberg.com https://www.bloomberg.com/markets/currencies/cross-rates</vt:lpstr>
      <vt:lpstr>Practice</vt:lpstr>
      <vt:lpstr>Index Numbers</vt:lpstr>
      <vt:lpstr>Application - Index Numbers</vt:lpstr>
      <vt:lpstr>Application Index Numbers -  Consumer Price Index (CPI)</vt:lpstr>
      <vt:lpstr>Consumer Price Index (CPI)</vt:lpstr>
      <vt:lpstr>Purchasing Power of Dollar</vt:lpstr>
      <vt:lpstr>Calculating Real Income</vt:lpstr>
      <vt:lpstr>Calculating Real Income</vt:lpstr>
      <vt:lpstr>Calculating Real Income</vt:lpstr>
      <vt:lpstr>Index Numbers  Practice Problem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3</dc:title>
  <dc:creator>Allan</dc:creator>
  <cp:lastModifiedBy>Allan</cp:lastModifiedBy>
  <cp:revision>94</cp:revision>
  <dcterms:created xsi:type="dcterms:W3CDTF">2015-07-20T23:17:13Z</dcterms:created>
  <dcterms:modified xsi:type="dcterms:W3CDTF">2020-08-19T22:26:26Z</dcterms:modified>
</cp:coreProperties>
</file>